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圓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5974C-C1B3-45F8-8ED1-0EC1CB00D164}" type="datetimeFigureOut">
              <a:rPr lang="zh-TW" altLang="en-US" smtClean="0"/>
              <a:pPr/>
              <a:t>2015/9/15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8B51C89-AEEE-47AE-BE9C-24D7DD722DC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5974C-C1B3-45F8-8ED1-0EC1CB00D164}" type="datetimeFigureOut">
              <a:rPr lang="zh-TW" altLang="en-US" smtClean="0"/>
              <a:pPr/>
              <a:t>2015/9/15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51C89-AEEE-47AE-BE9C-24D7DD722D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5974C-C1B3-45F8-8ED1-0EC1CB00D164}" type="datetimeFigureOut">
              <a:rPr lang="zh-TW" altLang="en-US" smtClean="0"/>
              <a:pPr/>
              <a:t>2015/9/15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51C89-AEEE-47AE-BE9C-24D7DD722D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5974C-C1B3-45F8-8ED1-0EC1CB00D164}" type="datetimeFigureOut">
              <a:rPr lang="zh-TW" altLang="en-US" smtClean="0"/>
              <a:pPr/>
              <a:t>2015/9/15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51C89-AEEE-47AE-BE9C-24D7DD722DC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圓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5974C-C1B3-45F8-8ED1-0EC1CB00D164}" type="datetimeFigureOut">
              <a:rPr lang="zh-TW" altLang="en-US" smtClean="0"/>
              <a:pPr/>
              <a:t>2015/9/15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8B51C89-AEEE-47AE-BE9C-24D7DD722D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5974C-C1B3-45F8-8ED1-0EC1CB00D164}" type="datetimeFigureOut">
              <a:rPr lang="zh-TW" altLang="en-US" smtClean="0"/>
              <a:pPr/>
              <a:t>2015/9/15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51C89-AEEE-47AE-BE9C-24D7DD722DC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5974C-C1B3-45F8-8ED1-0EC1CB00D164}" type="datetimeFigureOut">
              <a:rPr lang="zh-TW" altLang="en-US" smtClean="0"/>
              <a:pPr/>
              <a:t>2015/9/15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51C89-AEEE-47AE-BE9C-24D7DD722DC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5974C-C1B3-45F8-8ED1-0EC1CB00D164}" type="datetimeFigureOut">
              <a:rPr lang="zh-TW" altLang="en-US" smtClean="0"/>
              <a:pPr/>
              <a:t>2015/9/15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51C89-AEEE-47AE-BE9C-24D7DD722D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5974C-C1B3-45F8-8ED1-0EC1CB00D164}" type="datetimeFigureOut">
              <a:rPr lang="zh-TW" altLang="en-US" smtClean="0"/>
              <a:pPr/>
              <a:t>2015/9/15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51C89-AEEE-47AE-BE9C-24D7DD722D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圓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5974C-C1B3-45F8-8ED1-0EC1CB00D164}" type="datetimeFigureOut">
              <a:rPr lang="zh-TW" altLang="en-US" smtClean="0"/>
              <a:pPr/>
              <a:t>2015/9/15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51C89-AEEE-47AE-BE9C-24D7DD722DC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5974C-C1B3-45F8-8ED1-0EC1CB00D164}" type="datetimeFigureOut">
              <a:rPr lang="zh-TW" altLang="en-US" smtClean="0"/>
              <a:pPr/>
              <a:t>2015/9/15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8B51C89-AEEE-47AE-BE9C-24D7DD722DC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D25974C-C1B3-45F8-8ED1-0EC1CB00D164}" type="datetimeFigureOut">
              <a:rPr lang="zh-TW" altLang="en-US" smtClean="0"/>
              <a:pPr/>
              <a:t>2015/9/15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8B51C89-AEEE-47AE-BE9C-24D7DD722D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報告人：教務主任林雅珮</a:t>
            </a:r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 smtClean="0"/>
              <a:t>高雄市國民小學學生成績評量</a:t>
            </a:r>
            <a:r>
              <a:rPr altLang="zh-TW" b="1" dirty="0" smtClean="0"/>
              <a:t/>
            </a:r>
            <a:br>
              <a:rPr altLang="zh-TW" b="1" dirty="0" smtClean="0"/>
            </a:br>
            <a:r>
              <a:rPr lang="zh-TW" altLang="en-US" b="1" dirty="0" smtClean="0"/>
              <a:t>補充規定宣導</a:t>
            </a: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57224" y="785794"/>
            <a:ext cx="7772400" cy="1357322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「國民小學及國民中學學生成績評量準則」第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條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914400" y="2285992"/>
            <a:ext cx="7772400" cy="3733808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學校得公告說明學生分數之分布情形。但不得公開呈現個別學生在班級及學校排名。</a:t>
            </a:r>
            <a:endParaRPr lang="zh-TW" altLang="en-US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補充規定第六點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經准假於學校實施定期評量缺考之學生，銷假後應予補考。但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無故擅自缺考者不得補考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，缺考學習領域之成績以零分計算。前項補考成績依下列規定計算：</a:t>
            </a:r>
            <a:br>
              <a:rPr lang="zh-TW" altLang="en-US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因公、喪請假、政府規定或不可抗力因素缺考者，按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實得分數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計算。</a:t>
            </a:r>
            <a:br>
              <a:rPr lang="zh-TW" altLang="en-US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因事、病請假缺考者，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其成績為六十分以下者，依實得分數計算；超過六十分者，超過部分以百分之八十計算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補充規定第七點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學校</a:t>
            </a:r>
            <a:r>
              <a:rPr lang="zh-TW" altLang="en-US" b="1" u="sng" dirty="0" smtClean="0">
                <a:latin typeface="標楷體" pitchFamily="65" charset="-120"/>
                <a:ea typeface="標楷體" pitchFamily="65" charset="-120"/>
              </a:rPr>
              <a:t>應分年級分學期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依據各</a:t>
            </a:r>
            <a:r>
              <a:rPr lang="zh-TW" altLang="en-US" b="1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學習領域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成績評量結果，結合教務、學務、輔導相關處室及家長資源，確實掌握學生學習狀況，對學習表現欠佳學生，應進行相關預警、補救教學及輔導措施。</a:t>
            </a: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學校應於</a:t>
            </a:r>
            <a:r>
              <a:rPr lang="zh-TW" altLang="en-US" b="1" u="sng" dirty="0" smtClean="0">
                <a:latin typeface="標楷體" pitchFamily="65" charset="-120"/>
                <a:ea typeface="標楷體" pitchFamily="65" charset="-120"/>
              </a:rPr>
              <a:t>每學期開學二週內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，將</a:t>
            </a:r>
            <a:r>
              <a:rPr lang="zh-TW" altLang="en-US" b="1" u="sng" dirty="0" smtClean="0">
                <a:latin typeface="標楷體" pitchFamily="65" charset="-120"/>
                <a:ea typeface="標楷體" pitchFamily="65" charset="-120"/>
              </a:rPr>
              <a:t>前學期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各</a:t>
            </a:r>
            <a:r>
              <a:rPr lang="zh-TW" altLang="en-US" b="1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領域成績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未達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丙等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（不到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60</a:t>
            </a:r>
            <a:r>
              <a:rPr lang="zh-TW" altLang="en-US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分）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之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學生名單列出，並通知其導師及任課老師，俾以加強輔導，並於期中檢視當學期成績有不及格之虞的學生，對於學習有困難之學生進行相關輔導及補救措施。</a:t>
            </a: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補充規定第八點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學校應於</a:t>
            </a:r>
            <a:r>
              <a:rPr lang="zh-TW" altLang="en-US" b="1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次一學期開學前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，分年級針對各學習領域學期成績未達丙等之學生，以</a:t>
            </a:r>
            <a:r>
              <a:rPr lang="zh-TW" altLang="en-US" b="1" u="sng" dirty="0" smtClean="0">
                <a:latin typeface="標楷體" pitchFamily="65" charset="-120"/>
                <a:ea typeface="標楷體" pitchFamily="65" charset="-120"/>
              </a:rPr>
              <a:t>多元評量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方式辦理補考，並應以</a:t>
            </a:r>
            <a:r>
              <a:rPr lang="zh-TW" altLang="en-US" b="1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書面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通知學生於指定期日參加之。除有不可歸責因素外，逾期未參加者，視同放棄補考之機會。</a:t>
            </a: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前項補考範圍，應以該學期教學內容為原則，</a:t>
            </a:r>
            <a:r>
              <a:rPr lang="zh-TW" altLang="en-US" b="1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補考成績六十分以上者，以六十分計算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；未達六十分者，與原始成績擇優採計。</a:t>
            </a: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補考之日期、命題、審題、監考、閱卷及成績通知等事宜，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由教務處統一辦理之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未達畢業標準之學生，學校得於補考後，視其補考成績發給畢業證書或修業證明書。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畢業門檻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教育部準則第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11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條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 101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學年度入學之新生其畢業條件修訂為：國民中小學學生修業期滿，符合下列規定者，為成績及格由學校發給</a:t>
            </a:r>
            <a:r>
              <a:rPr lang="zh-TW" altLang="en-US" b="1" u="sng" dirty="0" smtClean="0">
                <a:latin typeface="標楷體" pitchFamily="65" charset="-120"/>
                <a:ea typeface="標楷體" pitchFamily="65" charset="-120"/>
              </a:rPr>
              <a:t>畢業證書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；未達畢業標準者，發給</a:t>
            </a:r>
            <a:r>
              <a:rPr lang="zh-TW" altLang="en-US" b="1" u="sng" dirty="0" smtClean="0">
                <a:latin typeface="標楷體" pitchFamily="65" charset="-120"/>
                <a:ea typeface="標楷體" pitchFamily="65" charset="-120"/>
              </a:rPr>
              <a:t>修業證明書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：</a:t>
            </a: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(1)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學習期間扣除學校核可之公、喪、病假，上課總出席率至少達三分之二以上，且經獎懲抵銷後，未滿三大過。</a:t>
            </a:r>
          </a:p>
          <a:p>
            <a:pPr marL="0" indent="0"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(2)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七大學習領域有</a:t>
            </a:r>
            <a:r>
              <a:rPr lang="zh-TW" altLang="en-US" b="1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四大學習領域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以上畢業總平均成績丙等（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丙等：六十分以上未滿七十分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）以上。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</TotalTime>
  <Words>481</Words>
  <Application>Microsoft Office PowerPoint</Application>
  <PresentationFormat>如螢幕大小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公正</vt:lpstr>
      <vt:lpstr>高雄市國民小學學生成績評量 補充規定宣導</vt:lpstr>
      <vt:lpstr>「國民小學及國民中學學生成績評量準則」第9條</vt:lpstr>
      <vt:lpstr>補充規定第六點</vt:lpstr>
      <vt:lpstr>補充規定第七點</vt:lpstr>
      <vt:lpstr>補充規定第八點</vt:lpstr>
      <vt:lpstr>畢業門檻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高雄市國民小學學生成績評量規定</dc:title>
  <dc:creator>user</dc:creator>
  <cp:lastModifiedBy>djps</cp:lastModifiedBy>
  <cp:revision>7</cp:revision>
  <dcterms:created xsi:type="dcterms:W3CDTF">2015-09-11T09:29:59Z</dcterms:created>
  <dcterms:modified xsi:type="dcterms:W3CDTF">2015-09-15T06:05:14Z</dcterms:modified>
</cp:coreProperties>
</file>