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00" r:id="rId4"/>
    <p:sldId id="258" r:id="rId5"/>
    <p:sldId id="260" r:id="rId6"/>
    <p:sldId id="262" r:id="rId7"/>
    <p:sldId id="261" r:id="rId8"/>
    <p:sldId id="301" r:id="rId9"/>
    <p:sldId id="280" r:id="rId10"/>
    <p:sldId id="281" r:id="rId11"/>
    <p:sldId id="282" r:id="rId12"/>
    <p:sldId id="263" r:id="rId13"/>
    <p:sldId id="264" r:id="rId14"/>
    <p:sldId id="265" r:id="rId15"/>
    <p:sldId id="30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3" r:id="rId26"/>
    <p:sldId id="294" r:id="rId27"/>
    <p:sldId id="299" r:id="rId28"/>
    <p:sldId id="266" r:id="rId29"/>
    <p:sldId id="295" r:id="rId30"/>
    <p:sldId id="296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7" r:id="rId40"/>
    <p:sldId id="276" r:id="rId41"/>
    <p:sldId id="278" r:id="rId42"/>
    <p:sldId id="279" r:id="rId4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92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31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44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92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76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71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480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48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48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4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F2C-9D32-4B73-978E-5DE8779B8D88}" type="datetimeFigureOut">
              <a:rPr lang="zh-TW" altLang="en-US" smtClean="0"/>
              <a:t>2020/10/28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0C60F2-6180-42A2-BD9A-2A1EC3FDE77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8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.com.tw/google-passwords-checkup/" TargetMode="External"/><Relationship Id="rId2" Type="http://schemas.openxmlformats.org/officeDocument/2006/relationships/hyperlink" Target="https://medium.com/jun-shawn/%E4%B8%80%E9%8D%B5%E6%AA%A2%E6%9F%A5%E5%AF%86%E7%A2%BC%E6%9C%89%E6%B2%92%E6%9C%89%E5%A4%96%E6%B4%A9-google-chrome-%E5%85%A7%E5%BB%BA%E5%8A%9F%E8%83%BD%E5%B9%AB%E4%BD%A0%E9%99%8D%E4%BD%8E%E5%B8%B3%E5%AF%86%E8%A2%AB%E7%9B%9C%E9%A2%A8%E9%9A%AA-103b86ccbe6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sswords.google.com/?hl=zh_TW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w.appledaily.com/headline/20171008/BNNCQIV5JL6MBQCESBEU34JFNE/" TargetMode="External"/><Relationship Id="rId2" Type="http://schemas.openxmlformats.org/officeDocument/2006/relationships/hyperlink" Target="https://www.youtube.com/watch?v=l4y9BehctN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.appledaily.com/international/20170404/6QTLDPKMXPLKBYNVZRB3HYDKGQ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el3c.tw/blog/post/221820745" TargetMode="External"/><Relationship Id="rId2" Type="http://schemas.openxmlformats.org/officeDocument/2006/relationships/hyperlink" Target="https://www.ptt.cc/bbs/Android/M.1438285094.A.4F9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uWE8TM16Ow" TargetMode="External"/><Relationship Id="rId4" Type="http://schemas.openxmlformats.org/officeDocument/2006/relationships/hyperlink" Target="https://tw.answers.yahoo.com/question/index?qid=20150405000016KK06284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nwire.hk/2018/06/30/vivo-nex-telescopic-camera/fun-tech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hu.com/question/35411325" TargetMode="External"/><Relationship Id="rId2" Type="http://schemas.openxmlformats.org/officeDocument/2006/relationships/hyperlink" Target="https://www.seegc.com.tw/archives/139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://3c.ltn.com.tw/news/2713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ZTYGUfp32c" TargetMode="External"/><Relationship Id="rId2" Type="http://schemas.openxmlformats.org/officeDocument/2006/relationships/hyperlink" Target="https://www.youtube.com/watch?v=74l0qP6ck8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tcY5w5fGMw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ews.tw/2020/06/24/risks-of-faceapp/" TargetMode="External"/><Relationship Id="rId2" Type="http://schemas.openxmlformats.org/officeDocument/2006/relationships/hyperlink" Target="https://play.google.com/store/apps/details?id=io.faceapp&amp;hl=zh_T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lealmond.com/posts/73867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sso.edu.tw/home?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tSgI4xZeg" TargetMode="External"/><Relationship Id="rId2" Type="http://schemas.openxmlformats.org/officeDocument/2006/relationships/hyperlink" Target="https://www.youtube.com/watch?v=ugp5MqBU-4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C-g00daG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hu.edu.tw/news-detail.php?id=45529" TargetMode="External"/><Relationship Id="rId2" Type="http://schemas.openxmlformats.org/officeDocument/2006/relationships/hyperlink" Target="https://www.chinatimes.com/realtimenews/20161019003623-260402?chdt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orm.mg/lifestyle/1648206" TargetMode="External"/><Relationship Id="rId4" Type="http://schemas.openxmlformats.org/officeDocument/2006/relationships/hyperlink" Target="http://www.sfjh.hcc.edu.tw/p/404-1018-235678.php?Lang=zh-t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暨教育體系單一簽入服務介紹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蔡銘鍠</a:t>
            </a:r>
          </a:p>
        </p:txBody>
      </p:sp>
    </p:spTree>
    <p:extLst>
      <p:ext uri="{BB962C8B-B14F-4D97-AF65-F5344CB8AC3E}">
        <p14:creationId xmlns:p14="http://schemas.microsoft.com/office/powerpoint/2010/main" val="28731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978FD-D508-41F9-AC9E-EAF3D8DF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 Chrome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協助檢查密碼安全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2C630D-EF46-497E-A6EA-040C655E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一鍵檢查密碼有沒有外洩！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Google Chrome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內建功能幫你降低帳密被盜風險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Google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密碼安全檢查確認使用者密碼有無外洩，提醒強度不足密碼需更新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從此開始：密碼管理員  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https://passwords.google.com/?hl=zh_TW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863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0D16D-FC2D-476A-90C4-D41C0CEC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 Chrome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提醒帳號密碼有可能出問題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EF833D9-8B20-47F6-A256-41E0E56B6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1" t="6348" r="38579" b="66549"/>
          <a:stretch/>
        </p:blipFill>
        <p:spPr>
          <a:xfrm>
            <a:off x="3540154" y="2248250"/>
            <a:ext cx="5159230" cy="3329352"/>
          </a:xfrm>
        </p:spPr>
      </p:pic>
    </p:spTree>
    <p:extLst>
      <p:ext uri="{BB962C8B-B14F-4D97-AF65-F5344CB8AC3E}">
        <p14:creationId xmlns:p14="http://schemas.microsoft.com/office/powerpoint/2010/main" val="111508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819509"/>
            <a:ext cx="9603275" cy="103424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這是某學校一角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7" y="1957543"/>
            <a:ext cx="4289368" cy="3217026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074131" y="3258589"/>
            <a:ext cx="1637607" cy="116378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993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這張紙已經擺放超過</a:t>
            </a:r>
            <a:r>
              <a:rPr lang="en-US" altLang="zh-TW" dirty="0"/>
              <a:t>2</a:t>
            </a:r>
            <a:r>
              <a:rPr lang="zh-TW" altLang="en-US" dirty="0"/>
              <a:t>天，拿起來看是</a:t>
            </a:r>
            <a:r>
              <a:rPr lang="en-US" altLang="zh-TW" dirty="0"/>
              <a:t>……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50" y="804519"/>
            <a:ext cx="3114092" cy="41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58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資訊產品要不斷更新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18" y="2015732"/>
            <a:ext cx="4204996" cy="367937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179" y="2177710"/>
            <a:ext cx="4225674" cy="36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14610E-179B-4BCC-83E1-99A94265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各單位都要注意資安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2BCFE6-DE89-4E3E-8E68-25C86EC6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黑客入侵孟加拉國央行系統，提交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億美元轉賬請求後成功轉走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億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孟加拉央行 曾被北韓盜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31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竊賊動畫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北韓駭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18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國銀行偷錢研發核武　台灣也受害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1717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BC2DBD89-C1A5-46B5-8C7C-9474778E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54016"/>
            <a:ext cx="9905998" cy="1243072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智慧型手機</a:t>
            </a: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C87EF06-8971-4A2B-8F8A-9B9F51DA2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06596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智慧型手機（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Smartphone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）是指具有行動作業系統，可透過安裝應用軟體、遊戲等程式來擴充功能的手機。其運算能力及功能均優於傳統功能型手機。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智慧型機徹底成為了電子市場主流硬體，取代或替代了相當多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1990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年代所推出的各類電子產品。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手機通話、拍照錄影、多媒體播放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今日，行動應用程式市場、行動商務、手機遊戲、社交即時通訊網路等，讓網際網路走向即時型態後，讓智慧型手機成為了最重要的資訊產業相關平台，成為了不可取代的物品。</a:t>
            </a:r>
          </a:p>
        </p:txBody>
      </p:sp>
    </p:spTree>
    <p:extLst>
      <p:ext uri="{BB962C8B-B14F-4D97-AF65-F5344CB8AC3E}">
        <p14:creationId xmlns:p14="http://schemas.microsoft.com/office/powerpoint/2010/main" val="333265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C59D4E-803C-4162-A4FA-A98D6DF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0883"/>
            <a:ext cx="9905998" cy="128620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現在的手機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AB8BB5-480F-487D-9233-4F7D0A9A4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傳統手機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能通話、拍照畫素低，甚至不能拍照、不能下載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APP)</a:t>
            </a:r>
          </a:p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iPhone 2G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iPhone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Xs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Xs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Max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Xr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Pro……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Android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：華碩、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HTC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、三星、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LG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Sony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、小米、華為、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OPPO………..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HTC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、三星、戴爾、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Nokia………..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51501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4ADE61F8-5548-4934-A3BC-0A24A3DF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0" y="700680"/>
            <a:ext cx="2520000" cy="545664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E781848E-201B-478E-B879-B8D1D229A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8955" y="700680"/>
            <a:ext cx="2520000" cy="545664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76B649E-55C0-4F9B-9762-A14072675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045" y="700680"/>
            <a:ext cx="2520000" cy="545664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E56AD53-33BC-4639-83AD-642604706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8410" y="700680"/>
            <a:ext cx="2520000" cy="545664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B078F2E0-8FF4-41A8-B9B6-527305417FD5}"/>
              </a:ext>
            </a:extLst>
          </p:cNvPr>
          <p:cNvSpPr/>
          <p:nvPr/>
        </p:nvSpPr>
        <p:spPr>
          <a:xfrm>
            <a:off x="323590" y="2505074"/>
            <a:ext cx="676535" cy="561975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B2E7423-071C-4C74-9777-5F28B4FF071F}"/>
              </a:ext>
            </a:extLst>
          </p:cNvPr>
          <p:cNvSpPr/>
          <p:nvPr/>
        </p:nvSpPr>
        <p:spPr>
          <a:xfrm>
            <a:off x="3318955" y="2224087"/>
            <a:ext cx="2520000" cy="28098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4553C09-F1CF-4596-8E22-E4D49E5C3C5F}"/>
              </a:ext>
            </a:extLst>
          </p:cNvPr>
          <p:cNvSpPr/>
          <p:nvPr/>
        </p:nvSpPr>
        <p:spPr>
          <a:xfrm>
            <a:off x="6353045" y="1566862"/>
            <a:ext cx="2520000" cy="28098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28D24C6-A852-4783-9A89-6ED3FC109CF3}"/>
              </a:ext>
            </a:extLst>
          </p:cNvPr>
          <p:cNvSpPr/>
          <p:nvPr/>
        </p:nvSpPr>
        <p:spPr>
          <a:xfrm>
            <a:off x="9348410" y="1943099"/>
            <a:ext cx="2520000" cy="28098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563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205D495-8694-4FFA-9D96-F9522F9C0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03" y="1189875"/>
            <a:ext cx="2520000" cy="447825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35E7E-B17B-472B-A026-3C965FC3F9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1" y="1189875"/>
            <a:ext cx="2520000" cy="447825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7393D573-7134-432B-837F-F401C34ED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99" y="1189875"/>
            <a:ext cx="2520000" cy="447825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A913955D-EA45-4688-AACB-CA72D2670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99" y="1189875"/>
            <a:ext cx="2520000" cy="4478250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CCFD6C71-FE0B-4F19-A825-D3E396BD78DD}"/>
              </a:ext>
            </a:extLst>
          </p:cNvPr>
          <p:cNvSpPr/>
          <p:nvPr/>
        </p:nvSpPr>
        <p:spPr>
          <a:xfrm>
            <a:off x="1855354" y="5004993"/>
            <a:ext cx="560675" cy="561975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27D6C8B-4572-47C4-B4C1-AC2CC0120A59}"/>
              </a:ext>
            </a:extLst>
          </p:cNvPr>
          <p:cNvSpPr/>
          <p:nvPr/>
        </p:nvSpPr>
        <p:spPr>
          <a:xfrm>
            <a:off x="3332655" y="4890782"/>
            <a:ext cx="2520000" cy="39519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F48E997B-9C8D-4AA9-9774-D86AA7C6B82A}"/>
              </a:ext>
            </a:extLst>
          </p:cNvPr>
          <p:cNvSpPr/>
          <p:nvPr/>
        </p:nvSpPr>
        <p:spPr>
          <a:xfrm>
            <a:off x="6371099" y="4544954"/>
            <a:ext cx="2520000" cy="345828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8E4162F-4547-40FA-AFDA-430D1F7F5270}"/>
              </a:ext>
            </a:extLst>
          </p:cNvPr>
          <p:cNvSpPr/>
          <p:nvPr/>
        </p:nvSpPr>
        <p:spPr>
          <a:xfrm>
            <a:off x="9300099" y="3330430"/>
            <a:ext cx="2530401" cy="420500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899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教育單位的要求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日常生活的小細節</a:t>
            </a:r>
          </a:p>
        </p:txBody>
      </p:sp>
    </p:spTree>
    <p:extLst>
      <p:ext uri="{BB962C8B-B14F-4D97-AF65-F5344CB8AC3E}">
        <p14:creationId xmlns:p14="http://schemas.microsoft.com/office/powerpoint/2010/main" val="3918529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58ECA5-F78C-484C-818B-CE5AFEE70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手機資料小統計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81CBB8-25AB-4DA2-9D28-487D97C71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Android 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Windows 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Android 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Windows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7.8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8.1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39196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8EB2C9-F6DF-4A86-88C0-405E0C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9508"/>
            <a:ext cx="9905998" cy="1277579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作業系統更新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C22C21-8517-42CD-88A6-B0A636E2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為了新功能（部分舊手機可能無法操作）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為了資訊安全，補漏洞。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為了其他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的升級。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Line)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30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0E6B34-9090-4AA7-88FE-61841F47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9508"/>
            <a:ext cx="9905998" cy="1277579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iphone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E8EADA-A0A1-445D-88AD-502B93A7B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iOS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升級：只要是３－４年內生產的手機，應該都可以升級到最新版。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缺點：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無法降版還原。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除非是該開始的幾天內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新版本未必穩定。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舊手機裝新版本作業系統，可能會拖慢、很頓、閃退、流暢度差。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部分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無法升級，可能需要付費。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極少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第一時間無法越獄。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06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4944C-5F07-409E-B394-A0A21B95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9508"/>
            <a:ext cx="9905998" cy="1277579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升級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3B3FB4-2F0C-4585-B07A-58D9F277E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很多廠商不提供升級方式，尤其中國大陸品牌的手機，可能一出廠就沒有升級的機會了。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可以升級的手機，可能也都在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年內。</a:t>
            </a:r>
          </a:p>
        </p:txBody>
      </p:sp>
    </p:spTree>
    <p:extLst>
      <p:ext uri="{BB962C8B-B14F-4D97-AF65-F5344CB8AC3E}">
        <p14:creationId xmlns:p14="http://schemas.microsoft.com/office/powerpoint/2010/main" val="386686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7A33C9-D227-43A5-ADE3-18AB381B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0882"/>
            <a:ext cx="9905998" cy="1286205"/>
          </a:xfrm>
        </p:spPr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AndROID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升級的問題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156611-1C07-48C4-819B-206A58E04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為何舊手機不能更新到最新的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Android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版本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為何中國</a:t>
            </a:r>
            <a:r>
              <a:rPr lang="en-US" altLang="zh-TW" cap="all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ANDROID</a:t>
            </a:r>
            <a:r>
              <a:rPr lang="zh-TW" altLang="en-US" cap="all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手機作業系統不更新或用舊版變成特點了</a:t>
            </a:r>
            <a:r>
              <a:rPr lang="en-US" altLang="zh-TW" cap="all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?</a:t>
            </a:r>
            <a:endParaRPr lang="en-US" altLang="zh-TW" cap="all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手機一定要更新嗎？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為什麼我要更新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Android 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？重點功能有哪些？十分鐘內讓你搞懂！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5124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941736-6F16-44A2-B862-90D1378D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02256"/>
            <a:ext cx="9905998" cy="1294831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升級前的注意事項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2334812-D196-4452-A0E7-6223C5095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別當白老鼠，不需要第一時間就升級。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資料完整的備份與重置。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檢查手機情況，如電量最好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以上，甚至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最好使用原廠線材，部分便宜的線材只適合充電，不適合用在傳輸資料。</a:t>
            </a:r>
          </a:p>
        </p:txBody>
      </p:sp>
    </p:spTree>
    <p:extLst>
      <p:ext uri="{BB962C8B-B14F-4D97-AF65-F5344CB8AC3E}">
        <p14:creationId xmlns:p14="http://schemas.microsoft.com/office/powerpoint/2010/main" val="131703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9EE3BA-0109-47BD-B13D-1D5709167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0882"/>
            <a:ext cx="9905998" cy="128620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備份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0DD445F-37F8-4080-9FC1-F115F2A56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47" y="378069"/>
            <a:ext cx="6010169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7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236C25-5654-4619-9CFC-B1D8F09C0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0882"/>
            <a:ext cx="9905998" cy="1286205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有資安疑慮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FFFE5D-0235-412E-A4DF-AEC662409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免費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讓您使用，就是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需要收集資料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大數據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免費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讓您使用，就是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要販賣您的個資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免費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讓您使用，就是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要了解您的行為，丟廣告給您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Vivo NEX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升降式鏡頭成網民鑑定流氓軟件的工具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697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手機安裝</a:t>
            </a:r>
            <a:r>
              <a:rPr lang="en-US" altLang="zh-TW" dirty="0"/>
              <a:t>APP</a:t>
            </a:r>
            <a:r>
              <a:rPr lang="zh-TW" altLang="en-US" dirty="0"/>
              <a:t>前，請思考到底是否需要。</a:t>
            </a:r>
            <a:endParaRPr lang="en-US" altLang="zh-TW" dirty="0"/>
          </a:p>
          <a:p>
            <a:r>
              <a:rPr lang="zh-TW" altLang="en-US" dirty="0"/>
              <a:t>手機安裝</a:t>
            </a:r>
            <a:r>
              <a:rPr lang="en-US" altLang="zh-TW" dirty="0"/>
              <a:t>APP</a:t>
            </a:r>
            <a:r>
              <a:rPr lang="zh-TW" altLang="en-US" dirty="0"/>
              <a:t>前，請尋找評價並判斷好壞。</a:t>
            </a:r>
            <a:endParaRPr lang="en-US" altLang="zh-TW" dirty="0"/>
          </a:p>
          <a:p>
            <a:r>
              <a:rPr lang="zh-TW" altLang="en-US" dirty="0"/>
              <a:t>手機安裝</a:t>
            </a:r>
            <a:r>
              <a:rPr lang="en-US" altLang="zh-TW" dirty="0"/>
              <a:t>APP</a:t>
            </a:r>
            <a:r>
              <a:rPr lang="zh-TW" altLang="en-US" dirty="0"/>
              <a:t>時，請注意是否要求奇怪的授權。</a:t>
            </a:r>
            <a:endParaRPr lang="en-US" altLang="zh-TW" dirty="0"/>
          </a:p>
          <a:p>
            <a:r>
              <a:rPr lang="zh-TW" altLang="en-US" dirty="0"/>
              <a:t>手機安裝</a:t>
            </a:r>
            <a:r>
              <a:rPr lang="en-US" altLang="zh-TW" dirty="0"/>
              <a:t>APP</a:t>
            </a:r>
            <a:r>
              <a:rPr lang="zh-TW" altLang="en-US" dirty="0"/>
              <a:t>時，請注意是否從正常管道下載。</a:t>
            </a:r>
            <a:endParaRPr lang="en-US" altLang="zh-TW" dirty="0"/>
          </a:p>
          <a:p>
            <a:r>
              <a:rPr lang="zh-TW" altLang="en-US" dirty="0"/>
              <a:t>手機安裝</a:t>
            </a:r>
            <a:r>
              <a:rPr lang="en-US" altLang="zh-TW" dirty="0"/>
              <a:t>APP</a:t>
            </a:r>
            <a:r>
              <a:rPr lang="zh-TW" altLang="en-US" dirty="0"/>
              <a:t>後，不需要時請移除。</a:t>
            </a:r>
            <a:endParaRPr lang="en-US" altLang="zh-TW" dirty="0"/>
          </a:p>
          <a:p>
            <a:r>
              <a:rPr lang="zh-TW" altLang="en-US" dirty="0"/>
              <a:t>手機移除</a:t>
            </a:r>
            <a:r>
              <a:rPr lang="en-US" altLang="zh-TW" dirty="0"/>
              <a:t>APP</a:t>
            </a:r>
            <a:r>
              <a:rPr lang="zh-TW" altLang="en-US" dirty="0"/>
              <a:t>後，要檢查是否有其他問題。</a:t>
            </a:r>
          </a:p>
        </p:txBody>
      </p:sp>
    </p:spTree>
    <p:extLst>
      <p:ext uri="{BB962C8B-B14F-4D97-AF65-F5344CB8AC3E}">
        <p14:creationId xmlns:p14="http://schemas.microsoft.com/office/powerpoint/2010/main" val="748239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27DCF-ACF8-4595-944B-220A75FE0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10882"/>
            <a:ext cx="9905998" cy="128620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ＡＰＰ下載與應用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0B99B54-D267-41AA-887D-862686FF9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談遊戲洗榜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App Store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100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有多少是刷榜的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?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還在亂刷榜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?Google Play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開始整頓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hlinkClick r:id="rId4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  不實評分與排行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!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F682A09-068A-4D17-B057-39FB7C2E81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46" y="2097088"/>
            <a:ext cx="47625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6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1A3C4-A2EF-445B-9239-FF28DFA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C04F3-6CD3-4AA4-B4D0-8B699295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資安即國安 我政府機關遭駭數近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1709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件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數位身分證藏資安隱憂 唐鳳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測試安全才上路－民視新聞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"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"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府洩密 唐鳳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資安如防疫要靠每個人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80170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F4FBFD-7496-4F6C-B97D-518B121B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28136"/>
            <a:ext cx="9905998" cy="1268952"/>
          </a:xfrm>
        </p:spPr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洗榜的目的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A18A11E-3780-43F2-AE40-5F8E66202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3541714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為了服務大家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又不是做功德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為了收集資料。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為了賺錢。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購買虛寶或進階版功能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其他。</a:t>
            </a:r>
          </a:p>
        </p:txBody>
      </p:sp>
    </p:spTree>
    <p:extLst>
      <p:ext uri="{BB962C8B-B14F-4D97-AF65-F5344CB8AC3E}">
        <p14:creationId xmlns:p14="http://schemas.microsoft.com/office/powerpoint/2010/main" val="3279362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變臉</a:t>
            </a:r>
            <a:r>
              <a:rPr lang="en-US" altLang="zh-TW" dirty="0"/>
              <a:t>APP</a:t>
            </a:r>
            <a:br>
              <a:rPr lang="en-US" altLang="zh-TW" dirty="0"/>
            </a:br>
            <a:r>
              <a:rPr lang="en-US" altLang="zh-TW" dirty="0">
                <a:hlinkClick r:id="rId2"/>
              </a:rPr>
              <a:t>https://play.google.com/store/apps/details?id=io.faceapp&amp;hl=zh_TW</a:t>
            </a:r>
            <a:endParaRPr lang="en-US" altLang="zh-TW" dirty="0"/>
          </a:p>
          <a:p>
            <a:r>
              <a:rPr lang="zh-TW" altLang="en-US" dirty="0"/>
              <a:t>沒注意看使用說明，就是訂閱使用</a:t>
            </a:r>
            <a:r>
              <a:rPr lang="en-US" altLang="zh-TW" dirty="0"/>
              <a:t>1</a:t>
            </a:r>
            <a:r>
              <a:rPr lang="zh-TW" altLang="en-US" dirty="0"/>
              <a:t>年。</a:t>
            </a:r>
            <a:endParaRPr lang="en-US" altLang="zh-TW" dirty="0"/>
          </a:p>
          <a:p>
            <a:r>
              <a:rPr lang="zh-TW" altLang="en-US" dirty="0"/>
              <a:t>新聞報導與爭議</a:t>
            </a:r>
            <a:br>
              <a:rPr lang="en-US" altLang="zh-TW" dirty="0"/>
            </a:br>
            <a:r>
              <a:rPr lang="en-US" altLang="zh-TW" dirty="0">
                <a:hlinkClick r:id="rId3"/>
              </a:rPr>
              <a:t>https://technews.tw/2020/06/24/risks-of-faceapp/</a:t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https://applealmond.com/posts/73867</a:t>
            </a:r>
            <a:br>
              <a:rPr lang="en-US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61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來路不明的貼圖少索取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來路不明的超連結少按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來路不明的電話少接貼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8CB627-6841-45EC-95BF-B168A07E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46" y="950915"/>
            <a:ext cx="6139962" cy="451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7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87435" y="2967335"/>
            <a:ext cx="6417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宣導到此  謝謝大家</a:t>
            </a:r>
          </a:p>
        </p:txBody>
      </p:sp>
    </p:spTree>
    <p:extLst>
      <p:ext uri="{BB962C8B-B14F-4D97-AF65-F5344CB8AC3E}">
        <p14:creationId xmlns:p14="http://schemas.microsoft.com/office/powerpoint/2010/main" val="40125127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教育部帳號要統一：教育雲端帳號。</a:t>
            </a:r>
            <a:endParaRPr lang="en-US" altLang="zh-TW" dirty="0"/>
          </a:p>
          <a:p>
            <a:r>
              <a:rPr lang="zh-TW" altLang="en-US" dirty="0"/>
              <a:t>各縣市</a:t>
            </a:r>
            <a:r>
              <a:rPr lang="en-US" altLang="zh-TW" dirty="0"/>
              <a:t>Open ID</a:t>
            </a:r>
            <a:r>
              <a:rPr lang="zh-TW" altLang="en-US" dirty="0"/>
              <a:t>未來會式微。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415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81" y="2016125"/>
            <a:ext cx="7430963" cy="3449638"/>
          </a:xfrm>
        </p:spPr>
      </p:pic>
    </p:spTree>
    <p:extLst>
      <p:ext uri="{BB962C8B-B14F-4D97-AF65-F5344CB8AC3E}">
        <p14:creationId xmlns:p14="http://schemas.microsoft.com/office/powerpoint/2010/main" val="2096134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21" y="2016125"/>
            <a:ext cx="7305483" cy="3449638"/>
          </a:xfrm>
        </p:spPr>
      </p:pic>
    </p:spTree>
    <p:extLst>
      <p:ext uri="{BB962C8B-B14F-4D97-AF65-F5344CB8AC3E}">
        <p14:creationId xmlns:p14="http://schemas.microsoft.com/office/powerpoint/2010/main" val="1586903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080775"/>
            <a:ext cx="1790700" cy="1304925"/>
          </a:xfrm>
        </p:spPr>
      </p:pic>
      <p:sp>
        <p:nvSpPr>
          <p:cNvPr id="6" name="文字方塊 5"/>
          <p:cNvSpPr txBox="1"/>
          <p:nvPr/>
        </p:nvSpPr>
        <p:spPr>
          <a:xfrm>
            <a:off x="3023119" y="2080775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教育雲端帳號</a:t>
            </a:r>
            <a:r>
              <a:rPr lang="en-US" altLang="zh-TW" dirty="0"/>
              <a:t>@mail.edu.tw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023119" y="2575450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全國唯一教育通用帳號</a:t>
            </a:r>
          </a:p>
        </p:txBody>
      </p:sp>
    </p:spTree>
    <p:extLst>
      <p:ext uri="{BB962C8B-B14F-4D97-AF65-F5344CB8AC3E}">
        <p14:creationId xmlns:p14="http://schemas.microsoft.com/office/powerpoint/2010/main" val="1989786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en-US" altLang="zh-TW" dirty="0">
                <a:hlinkClick r:id="rId2"/>
              </a:rPr>
              <a:t>https://www.sso.edu.tw/home?2</a:t>
            </a:r>
            <a:endParaRPr lang="en-US" altLang="zh-TW" dirty="0"/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E5AD1D-EC0D-46BF-A101-1F444C523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516" y="1443297"/>
            <a:ext cx="1752600" cy="44005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6833726" y="1447979"/>
            <a:ext cx="2360608" cy="10445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384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現階段可以介接的服務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34" y="1976389"/>
            <a:ext cx="4616712" cy="402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9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0955" r="25227" b="38922"/>
          <a:stretch/>
        </p:blipFill>
        <p:spPr>
          <a:xfrm>
            <a:off x="1451579" y="2036618"/>
            <a:ext cx="6793016" cy="3541222"/>
          </a:xfrm>
        </p:spPr>
      </p:pic>
      <p:sp>
        <p:nvSpPr>
          <p:cNvPr id="7" name="文字方塊 6"/>
          <p:cNvSpPr txBox="1"/>
          <p:nvPr/>
        </p:nvSpPr>
        <p:spPr>
          <a:xfrm>
            <a:off x="8244595" y="2685011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盡量勿使用大陸品牌的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3C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公家機關現在已經禁止新購。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0159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現在可以介接的服務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各家出版社的線上服務。</a:t>
            </a:r>
            <a:endParaRPr lang="en-US" altLang="zh-TW" dirty="0"/>
          </a:p>
          <a:p>
            <a:r>
              <a:rPr lang="zh-TW" altLang="en-US" dirty="0"/>
              <a:t>微軟</a:t>
            </a:r>
            <a:r>
              <a:rPr lang="en-US" altLang="zh-TW" dirty="0"/>
              <a:t>Office 365</a:t>
            </a:r>
          </a:p>
          <a:p>
            <a:r>
              <a:rPr lang="en-US" altLang="zh-TW" dirty="0"/>
              <a:t>Google</a:t>
            </a:r>
            <a:r>
              <a:rPr lang="zh-TW" altLang="en-US" dirty="0"/>
              <a:t>教育帳號</a:t>
            </a:r>
            <a:endParaRPr lang="en-US" altLang="zh-TW" dirty="0"/>
          </a:p>
          <a:p>
            <a:r>
              <a:rPr lang="zh-TW" altLang="en-US" dirty="0"/>
              <a:t>達學堂、</a:t>
            </a:r>
            <a:r>
              <a:rPr lang="en-US" altLang="zh-TW" dirty="0"/>
              <a:t>E-Game</a:t>
            </a:r>
            <a:r>
              <a:rPr lang="zh-TW" altLang="en-US" dirty="0"/>
              <a:t>、</a:t>
            </a:r>
            <a:r>
              <a:rPr lang="en-US" altLang="zh-TW" dirty="0" err="1"/>
              <a:t>Pagamo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119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教育體系單一簽入系統相關要求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帳號：要有英文與數字，第一個字小寫英文。</a:t>
            </a:r>
            <a:endParaRPr lang="en-US" altLang="zh-TW" dirty="0"/>
          </a:p>
          <a:p>
            <a:r>
              <a:rPr lang="zh-TW" altLang="en-US" dirty="0"/>
              <a:t>密碼：要有大寫、小寫英文與數字。（之前要特殊符號，現在不用。）</a:t>
            </a:r>
            <a:endParaRPr lang="en-US" altLang="zh-TW" dirty="0"/>
          </a:p>
          <a:p>
            <a:r>
              <a:rPr lang="zh-TW" altLang="en-US" dirty="0"/>
              <a:t>可以使用</a:t>
            </a:r>
            <a:r>
              <a:rPr lang="en-US" altLang="zh-TW" dirty="0"/>
              <a:t>Open ID</a:t>
            </a:r>
            <a:r>
              <a:rPr lang="zh-TW" altLang="en-US" dirty="0"/>
              <a:t>登入查詢。</a:t>
            </a:r>
            <a:endParaRPr lang="en-US" altLang="zh-TW" dirty="0"/>
          </a:p>
          <a:p>
            <a:r>
              <a:rPr lang="zh-TW" altLang="en-US" dirty="0"/>
              <a:t>忘記帳號密碼可以打電話去處理。</a:t>
            </a:r>
          </a:p>
        </p:txBody>
      </p:sp>
    </p:spTree>
    <p:extLst>
      <p:ext uri="{BB962C8B-B14F-4D97-AF65-F5344CB8AC3E}">
        <p14:creationId xmlns:p14="http://schemas.microsoft.com/office/powerpoint/2010/main" val="1207326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51579" y="2832824"/>
            <a:ext cx="9603275" cy="104923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現在讓我們開始申請吧！</a:t>
            </a:r>
          </a:p>
        </p:txBody>
      </p:sp>
    </p:spTree>
    <p:extLst>
      <p:ext uri="{BB962C8B-B14F-4D97-AF65-F5344CB8AC3E}">
        <p14:creationId xmlns:p14="http://schemas.microsoft.com/office/powerpoint/2010/main" val="229259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11197" r="28345" b="49783"/>
          <a:stretch/>
        </p:blipFill>
        <p:spPr>
          <a:xfrm>
            <a:off x="1451579" y="1906898"/>
            <a:ext cx="7250274" cy="3122298"/>
          </a:xfrm>
        </p:spPr>
      </p:pic>
      <p:sp>
        <p:nvSpPr>
          <p:cNvPr id="6" name="文字方塊 5"/>
          <p:cNvSpPr txBox="1"/>
          <p:nvPr/>
        </p:nvSpPr>
        <p:spPr>
          <a:xfrm>
            <a:off x="1451579" y="5190067"/>
            <a:ext cx="7802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請行政同仁與各位教師，在電腦桌面勿存放機敏資料。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行政電腦應該要設定時間內沒接觸電腦，將進入有鎖定的螢幕保護程式中。</a:t>
            </a:r>
          </a:p>
        </p:txBody>
      </p:sp>
    </p:spTree>
    <p:extLst>
      <p:ext uri="{BB962C8B-B14F-4D97-AF65-F5344CB8AC3E}">
        <p14:creationId xmlns:p14="http://schemas.microsoft.com/office/powerpoint/2010/main" val="592595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5" t="11438" r="26176" b="59632"/>
          <a:stretch/>
        </p:blipFill>
        <p:spPr>
          <a:xfrm>
            <a:off x="1451578" y="1853753"/>
            <a:ext cx="9603099" cy="2963780"/>
          </a:xfrm>
        </p:spPr>
      </p:pic>
      <p:sp>
        <p:nvSpPr>
          <p:cNvPr id="5" name="文字方塊 4"/>
          <p:cNvSpPr txBox="1"/>
          <p:nvPr/>
        </p:nvSpPr>
        <p:spPr>
          <a:xfrm>
            <a:off x="1451578" y="5071533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學校志工、家長或其他人員，請勿讓其接觸到機敏資料、公務機密等。</a:t>
            </a:r>
          </a:p>
        </p:txBody>
      </p:sp>
    </p:spTree>
    <p:extLst>
      <p:ext uri="{BB962C8B-B14F-4D97-AF65-F5344CB8AC3E}">
        <p14:creationId xmlns:p14="http://schemas.microsoft.com/office/powerpoint/2010/main" val="113856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密碼設計教學：建議有大寫英文、小寫英文、特殊符號、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個字以上。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密碼勿採用電話、生日、簡單數字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(123456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密碼可以用姓名、特殊文字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我愛你之類的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這些設計可以防止大部分粗淺駭客的攻擊行為了。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很高竿的駭客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……………………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124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1A3C4-A2EF-445B-9239-FF28DFA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教師資安宣導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DC04F3-6CD3-4AA4-B4D0-8B6992952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WiFi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路由器 密碼就是你的資安破口 介紹幾個資訊安全的小技巧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- Wilson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說給你聽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陷阱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!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WiFi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分享器 路由器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Mesh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WiFi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選購要注意的地方說明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- Wilson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說給你聽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【TVBS】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你上網駭客竊密！　公共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WiFi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藏資安風險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334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6978FD-D508-41F9-AC9E-EAF3D8DF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密碼安全的重要性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32C630D-EF46-497E-A6EA-040C655EE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合作引個資外洩 北市：報導有誤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學術網路單位所屬電子郵件帳戶疑似密碼外洩情資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教育部信箱疑似密碼外洩，請自行修改單一入口帳號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hs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****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所用之密碼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密碼設為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123456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、多網站共用一組帳密，都有嚴重資安風險！教育部教你這樣設密碼，安全又好記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676827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TM10001114[[fn=圖庫]]</Template>
  <TotalTime>500</TotalTime>
  <Words>1583</Words>
  <Application>Microsoft Office PowerPoint</Application>
  <PresentationFormat>寬螢幕</PresentationFormat>
  <Paragraphs>139</Paragraphs>
  <Slides>42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8" baseType="lpstr">
      <vt:lpstr>新細明體</vt:lpstr>
      <vt:lpstr>標楷體</vt:lpstr>
      <vt:lpstr>Arial</vt:lpstr>
      <vt:lpstr>Gill Sans MT</vt:lpstr>
      <vt:lpstr>Wingdings</vt:lpstr>
      <vt:lpstr>Gallery</vt:lpstr>
      <vt:lpstr>教師資安宣導 暨教育體系單一簽入服務介紹</vt:lpstr>
      <vt:lpstr>教師資安宣導</vt:lpstr>
      <vt:lpstr>教師資安宣導</vt:lpstr>
      <vt:lpstr>教師資安宣導</vt:lpstr>
      <vt:lpstr>教師資安宣導</vt:lpstr>
      <vt:lpstr>教師資安宣導</vt:lpstr>
      <vt:lpstr>教師資安宣導</vt:lpstr>
      <vt:lpstr>教師資安宣導</vt:lpstr>
      <vt:lpstr>密碼安全的重要性</vt:lpstr>
      <vt:lpstr>Google Chrome協助檢查密碼安全</vt:lpstr>
      <vt:lpstr>Google Chrome 提醒帳號密碼有可能出問題</vt:lpstr>
      <vt:lpstr>教師資安宣導</vt:lpstr>
      <vt:lpstr>教師資安宣導</vt:lpstr>
      <vt:lpstr>教師資安宣導</vt:lpstr>
      <vt:lpstr>各單位都要注意資安</vt:lpstr>
      <vt:lpstr>智慧型手機</vt:lpstr>
      <vt:lpstr>現在的手機</vt:lpstr>
      <vt:lpstr>PowerPoint 簡報</vt:lpstr>
      <vt:lpstr>PowerPoint 簡報</vt:lpstr>
      <vt:lpstr>手機資料小統計</vt:lpstr>
      <vt:lpstr>作業系統更新</vt:lpstr>
      <vt:lpstr>iphone升級</vt:lpstr>
      <vt:lpstr>AndROID 升級</vt:lpstr>
      <vt:lpstr>AndROID 升級的問題</vt:lpstr>
      <vt:lpstr>升級前的注意事項</vt:lpstr>
      <vt:lpstr>備份</vt:lpstr>
      <vt:lpstr>APP有資安疑慮</vt:lpstr>
      <vt:lpstr>教師資安宣導</vt:lpstr>
      <vt:lpstr>ＡＰＰ下載與應用</vt:lpstr>
      <vt:lpstr>APP洗榜的目的</vt:lpstr>
      <vt:lpstr>教師資安宣導</vt:lpstr>
      <vt:lpstr>教師資安宣導</vt:lpstr>
      <vt:lpstr>教師資安宣導</vt:lpstr>
      <vt:lpstr>教育體系單一簽入系統</vt:lpstr>
      <vt:lpstr>教育體系單一簽入系統</vt:lpstr>
      <vt:lpstr>教育體系單一簽入系統</vt:lpstr>
      <vt:lpstr>教育體系單一簽入系統</vt:lpstr>
      <vt:lpstr>教育體系單一簽入系統</vt:lpstr>
      <vt:lpstr>現階段可以介接的服務</vt:lpstr>
      <vt:lpstr>現在可以介接的服務</vt:lpstr>
      <vt:lpstr>教育體系單一簽入系統相關要求</vt:lpstr>
      <vt:lpstr>現在讓我們開始申請吧！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教師資安宣導 暨教育體系單一簽入服務介紹</dc:title>
  <dc:creator>User</dc:creator>
  <cp:lastModifiedBy>Windows 使用者</cp:lastModifiedBy>
  <cp:revision>33</cp:revision>
  <dcterms:created xsi:type="dcterms:W3CDTF">2020-08-26T03:58:58Z</dcterms:created>
  <dcterms:modified xsi:type="dcterms:W3CDTF">2020-10-28T01:45:41Z</dcterms:modified>
</cp:coreProperties>
</file>